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2" r:id="rId8"/>
    <p:sldId id="268" r:id="rId9"/>
    <p:sldId id="263" r:id="rId10"/>
    <p:sldId id="264" r:id="rId11"/>
    <p:sldId id="272" r:id="rId12"/>
    <p:sldId id="270" r:id="rId13"/>
    <p:sldId id="273" r:id="rId14"/>
    <p:sldId id="265" r:id="rId15"/>
    <p:sldId id="269" r:id="rId16"/>
    <p:sldId id="266" r:id="rId17"/>
    <p:sldId id="267" r:id="rId18"/>
    <p:sldId id="275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pics/uploads/posts/2022-08/1660008460_76-kartinkin-net-p-fon-dlya-novogodnego-pozdravleniya-krasivo-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1874"/>
          <a:stretch/>
        </p:blipFill>
        <p:spPr bwMode="auto">
          <a:xfrm>
            <a:off x="-102773" y="-13185"/>
            <a:ext cx="924677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21408" y="764704"/>
            <a:ext cx="6165470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cap="all" spc="0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Проект</a:t>
            </a:r>
          </a:p>
          <a:p>
            <a:pPr algn="ctr"/>
            <a:r>
              <a:rPr lang="ru-RU" sz="2800" cap="all" spc="0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 </a:t>
            </a:r>
          </a:p>
          <a:p>
            <a:pPr algn="ctr"/>
            <a:r>
              <a:rPr lang="ru-RU" sz="2800" cap="all" dirty="0">
                <a:ln/>
                <a:solidFill>
                  <a:srgbClr val="FF0000"/>
                </a:solidFill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«Новый год у ворот»</a:t>
            </a:r>
          </a:p>
          <a:p>
            <a:pPr algn="ctr"/>
            <a:endParaRPr lang="ru-RU" sz="2800" cap="all" spc="0" dirty="0">
              <a:ln/>
              <a:solidFill>
                <a:srgbClr val="FF0000"/>
              </a:solidFill>
              <a:effectLst>
                <a:reflection blurRad="10000" stA="55000" endPos="48000" dist="5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2400" cap="all" spc="0" dirty="0">
                <a:ln/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в старшей группе «Капельки»</a:t>
            </a:r>
          </a:p>
          <a:p>
            <a:pPr algn="ctr"/>
            <a:endParaRPr lang="ru-RU" sz="2400" cap="all" dirty="0">
              <a:ln/>
              <a:effectLst>
                <a:reflection blurRad="10000" stA="55000" endPos="48000" dist="500" dir="5400000" sy="-100000" algn="bl" rotWithShape="0"/>
              </a:effectLst>
              <a:latin typeface="Arial Black" pitchFamily="34" charset="0"/>
            </a:endParaRPr>
          </a:p>
          <a:p>
            <a:pPr algn="ctr"/>
            <a:r>
              <a:rPr lang="ru-RU" sz="2400" cap="all" dirty="0">
                <a:ln/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Воспитатели:</a:t>
            </a:r>
          </a:p>
          <a:p>
            <a:pPr algn="ctr"/>
            <a:r>
              <a:rPr lang="ru-RU" sz="2400" cap="all" spc="0" dirty="0">
                <a:ln/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Вилькушевская Л.И.</a:t>
            </a:r>
          </a:p>
          <a:p>
            <a:pPr algn="ctr"/>
            <a:r>
              <a:rPr lang="ru-RU" sz="2400" cap="all" dirty="0">
                <a:ln/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Соломатина Т.В.</a:t>
            </a:r>
          </a:p>
          <a:p>
            <a:pPr algn="ctr"/>
            <a:r>
              <a:rPr lang="ru-RU" sz="2400" cap="all" spc="0" dirty="0">
                <a:ln/>
                <a:effectLst>
                  <a:reflection blurRad="10000" stA="55000" endPos="48000" dist="500" dir="5400000" sy="-100000" algn="bl" rotWithShape="0"/>
                </a:effectLst>
                <a:latin typeface="Arial Black" pitchFamily="34" charset="0"/>
              </a:rPr>
              <a:t>1-31 декабря 2023г.</a:t>
            </a:r>
          </a:p>
        </p:txBody>
      </p:sp>
    </p:spTree>
    <p:extLst>
      <p:ext uri="{BB962C8B-B14F-4D97-AF65-F5344CB8AC3E}">
        <p14:creationId xmlns:p14="http://schemas.microsoft.com/office/powerpoint/2010/main" val="2589864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нг\нг рисовани\IMG-0dc04ceb36f0963ced40b533f4247969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 t="7449"/>
          <a:stretch/>
        </p:blipFill>
        <p:spPr bwMode="auto">
          <a:xfrm>
            <a:off x="244320" y="196312"/>
            <a:ext cx="3324797" cy="2665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E:\нг\нг рисовани\IMG-52b8c8de621634b3d2f50cdf23d42ab2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865" y="104037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E:\нг\нг рисовани\IMG-84dd2243713f27db720b039c5b64f0cf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610" y="3873963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E:\нг\нг рисовани\IMG-65d77168fc757d397783ec11b9d4a249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90" y="4253155"/>
            <a:ext cx="3319568" cy="2489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055EB462-62D0-DC3B-A8C7-FEF9082FE150}"/>
              </a:ext>
            </a:extLst>
          </p:cNvPr>
          <p:cNvSpPr/>
          <p:nvPr/>
        </p:nvSpPr>
        <p:spPr>
          <a:xfrm>
            <a:off x="244320" y="3284984"/>
            <a:ext cx="8977633" cy="5693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4" name="Picture 6" descr="E:\нг\нг рисовани\IMG-0321cb7557781c9a68a17f3da5928a48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354" y="2060008"/>
            <a:ext cx="2956729" cy="2217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308167B-7AD5-2DB6-2C81-5865955B5F08}"/>
              </a:ext>
            </a:extLst>
          </p:cNvPr>
          <p:cNvSpPr/>
          <p:nvPr/>
        </p:nvSpPr>
        <p:spPr>
          <a:xfrm>
            <a:off x="32040" y="2715597"/>
            <a:ext cx="2816576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Рисование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8BB41F4-6694-EF1D-FC69-159008D1ABF4}"/>
              </a:ext>
            </a:extLst>
          </p:cNvPr>
          <p:cNvSpPr/>
          <p:nvPr/>
        </p:nvSpPr>
        <p:spPr>
          <a:xfrm>
            <a:off x="5670981" y="2715597"/>
            <a:ext cx="35509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«Новогодняя ёлка»</a:t>
            </a:r>
          </a:p>
        </p:txBody>
      </p:sp>
    </p:spTree>
    <p:extLst>
      <p:ext uri="{BB962C8B-B14F-4D97-AF65-F5344CB8AC3E}">
        <p14:creationId xmlns:p14="http://schemas.microsoft.com/office/powerpoint/2010/main" val="75317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E:\проект н.г\нг сапожок\IMG_20221212_092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90" y="3816016"/>
            <a:ext cx="3830924" cy="2873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E:\проект н.г\нг сапожок\IMG_20221212_0923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1" b="7321"/>
          <a:stretch/>
        </p:blipFill>
        <p:spPr bwMode="auto">
          <a:xfrm>
            <a:off x="4598727" y="354107"/>
            <a:ext cx="4118953" cy="241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6" name="Picture 6" descr="E:\проект н.г\нг сапожок\IMG_20221212_0919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1"/>
          <a:stretch/>
        </p:blipFill>
        <p:spPr bwMode="auto">
          <a:xfrm>
            <a:off x="240850" y="241031"/>
            <a:ext cx="4118953" cy="2636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26345070-9A16-007B-722D-2B0155B9EEBB}"/>
              </a:ext>
            </a:extLst>
          </p:cNvPr>
          <p:cNvSpPr/>
          <p:nvPr/>
        </p:nvSpPr>
        <p:spPr>
          <a:xfrm>
            <a:off x="240850" y="3019804"/>
            <a:ext cx="8291590" cy="5520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98E168A-0383-6F66-93EF-20995020FA31}"/>
              </a:ext>
            </a:extLst>
          </p:cNvPr>
          <p:cNvSpPr/>
          <p:nvPr/>
        </p:nvSpPr>
        <p:spPr>
          <a:xfrm>
            <a:off x="615190" y="2974444"/>
            <a:ext cx="796707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Аппликация «Новогодний сапожок»</a:t>
            </a:r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EB5ACA2B-68C4-2637-BE36-E82E641D2A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79632"/>
            <a:ext cx="216024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6595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проект н.г\Нг игрушка\IMG_20221216_114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332" y="3769312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 descr="E:\проект н.г\Нг игрушка\IMG_20221216_102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456" y="3766573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 descr="E:\проект н.г\Нг игрушка\IMG_20221216_1018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103" y="164076"/>
            <a:ext cx="2012449" cy="268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0" name="Picture 8" descr="E:\проект н.г\Нг игрушка\IMG_20221216_101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7" y="3766736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1" name="Picture 9" descr="E:\проект н.г\Нг игрушка\IMG_20221216_1010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456" y="191067"/>
            <a:ext cx="2012449" cy="26832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22" name="Picture 10" descr="E:\проект н.г\Нг игрушка\IMG_20221216_1000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75" y="245196"/>
            <a:ext cx="3605945" cy="2704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5A2397B4-B06A-B973-3BEB-840C3937726E}"/>
              </a:ext>
            </a:extLst>
          </p:cNvPr>
          <p:cNvSpPr/>
          <p:nvPr/>
        </p:nvSpPr>
        <p:spPr>
          <a:xfrm>
            <a:off x="1035872" y="3044076"/>
            <a:ext cx="6784230" cy="53172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2DE204A-9FC0-93AD-0011-1D107D475BED}"/>
              </a:ext>
            </a:extLst>
          </p:cNvPr>
          <p:cNvSpPr/>
          <p:nvPr/>
        </p:nvSpPr>
        <p:spPr>
          <a:xfrm>
            <a:off x="1035872" y="3052580"/>
            <a:ext cx="678423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Ручной труд «Ёлочная игрушка»</a:t>
            </a:r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632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проект н.г\нг шар\IMG_20221208_122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00" y="3758109"/>
            <a:ext cx="216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 descr="E:\проект н.г\нг шар\IMG_20221208_0905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16"/>
          <a:stretch/>
        </p:blipFill>
        <p:spPr bwMode="auto">
          <a:xfrm>
            <a:off x="6192825" y="219530"/>
            <a:ext cx="2696106" cy="2763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8" name="Picture 4" descr="E:\проект н.г\нг шар\IMG_20221208_09033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37"/>
          <a:stretch/>
        </p:blipFill>
        <p:spPr bwMode="auto">
          <a:xfrm>
            <a:off x="160903" y="178576"/>
            <a:ext cx="2790274" cy="272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9" name="Picture 5" descr="E:\проект н.г\нг шар\IMG_20221208_0903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07"/>
          <a:stretch/>
        </p:blipFill>
        <p:spPr bwMode="auto">
          <a:xfrm>
            <a:off x="85213" y="3789040"/>
            <a:ext cx="2941654" cy="289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0" name="Picture 6" descr="E:\проект н.г\нг шар\IMG_20221208_0901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95"/>
          <a:stretch/>
        </p:blipFill>
        <p:spPr bwMode="auto">
          <a:xfrm>
            <a:off x="6079483" y="3789040"/>
            <a:ext cx="2809448" cy="271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91" name="Picture 7" descr="E:\проект н.г\нг шар\IMG_20221208_09010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21"/>
          <a:stretch/>
        </p:blipFill>
        <p:spPr bwMode="auto">
          <a:xfrm>
            <a:off x="3209054" y="125244"/>
            <a:ext cx="2442946" cy="272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D54124F2-A23C-C2BC-3992-1B521D8755C7}"/>
              </a:ext>
            </a:extLst>
          </p:cNvPr>
          <p:cNvSpPr/>
          <p:nvPr/>
        </p:nvSpPr>
        <p:spPr>
          <a:xfrm>
            <a:off x="395536" y="3099530"/>
            <a:ext cx="7975481" cy="5232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6A7F9B8-C20C-D5FB-3664-D5BD158E5914}"/>
              </a:ext>
            </a:extLst>
          </p:cNvPr>
          <p:cNvSpPr/>
          <p:nvPr/>
        </p:nvSpPr>
        <p:spPr>
          <a:xfrm>
            <a:off x="772983" y="3052580"/>
            <a:ext cx="73100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Рисование  «Новогодний сувенир»</a:t>
            </a:r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321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E:\нг\нг украшение\IMG-393836e465cc8db631f56a6dd45c8b50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" y="2421208"/>
            <a:ext cx="5499373" cy="4124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4" name="Picture 2" descr="E:\нг\нг украшение\IMG-a4c7b521d8c0d8b49da90eba5b7a1f8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547" y="188640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88AC946C-364F-E280-608D-B89660F1DB0E}"/>
              </a:ext>
            </a:extLst>
          </p:cNvPr>
          <p:cNvSpPr/>
          <p:nvPr/>
        </p:nvSpPr>
        <p:spPr>
          <a:xfrm>
            <a:off x="5822469" y="4227161"/>
            <a:ext cx="3227165" cy="144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E5FB21D-FEE2-4054-FC3F-9C3F29C0F81B}"/>
              </a:ext>
            </a:extLst>
          </p:cNvPr>
          <p:cNvSpPr/>
          <p:nvPr/>
        </p:nvSpPr>
        <p:spPr>
          <a:xfrm>
            <a:off x="5808844" y="4365104"/>
            <a:ext cx="324078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Конструирование</a:t>
            </a:r>
          </a:p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«Ёлочные </a:t>
            </a:r>
          </a:p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украшения»</a:t>
            </a:r>
          </a:p>
        </p:txBody>
      </p:sp>
    </p:spTree>
    <p:extLst>
      <p:ext uri="{BB962C8B-B14F-4D97-AF65-F5344CB8AC3E}">
        <p14:creationId xmlns:p14="http://schemas.microsoft.com/office/powerpoint/2010/main" val="2308755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проект н.г\нг диск\IMG_20221207_1629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2"/>
          <a:stretch/>
        </p:blipFill>
        <p:spPr bwMode="auto">
          <a:xfrm>
            <a:off x="4377631" y="3805419"/>
            <a:ext cx="4519373" cy="2880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 descr="E:\проект н.г\нг диск\IMG_20221207_161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96" y="3775928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2" name="Picture 4" descr="E:\проект н.г\нг диск\IMG_20221207_161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732" y="172580"/>
            <a:ext cx="3630058" cy="2722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 descr="E:\проект н.г\нг диск\IMG_20221207_1612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0" y="129908"/>
            <a:ext cx="3630058" cy="2722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11A9AE9A-1E6E-E849-9100-565CA401E2D0}"/>
              </a:ext>
            </a:extLst>
          </p:cNvPr>
          <p:cNvSpPr/>
          <p:nvPr/>
        </p:nvSpPr>
        <p:spPr>
          <a:xfrm>
            <a:off x="159027" y="3052580"/>
            <a:ext cx="8737977" cy="5232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15344F3-A911-7F7D-F62E-852673DF294D}"/>
              </a:ext>
            </a:extLst>
          </p:cNvPr>
          <p:cNvSpPr/>
          <p:nvPr/>
        </p:nvSpPr>
        <p:spPr>
          <a:xfrm>
            <a:off x="159027" y="3052580"/>
            <a:ext cx="85379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Конструирование «Ёлочные украшения»</a:t>
            </a:r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33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нг\украшаем елку\IMG-f534ff28454168c48f15b778d92437c8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77" y="174307"/>
            <a:ext cx="2094616" cy="2792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E:\нг\украшаем елку\IMG-f092c53c69882ecd2cbdb50f937ed65f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b="16582"/>
          <a:stretch/>
        </p:blipFill>
        <p:spPr bwMode="auto">
          <a:xfrm>
            <a:off x="4304721" y="174307"/>
            <a:ext cx="2094617" cy="2831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 descr="E:\нг\украшаем елку\IMG-c586d27221988a01ab127f049b9031fe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t="4607" r="5396" b="9846"/>
          <a:stretch/>
        </p:blipFill>
        <p:spPr bwMode="auto">
          <a:xfrm>
            <a:off x="157348" y="213261"/>
            <a:ext cx="3976103" cy="279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4" name="Picture 8" descr="E:\нг\украшаем елку\IMG-5cd247e0508991571aec9ca21cded90e-V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1" t="15931" r="16101" b="15573"/>
          <a:stretch/>
        </p:blipFill>
        <p:spPr bwMode="auto">
          <a:xfrm>
            <a:off x="157348" y="3331413"/>
            <a:ext cx="5134732" cy="3352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401D3CA4-D06F-7E07-2530-1DDC79D666E9}"/>
              </a:ext>
            </a:extLst>
          </p:cNvPr>
          <p:cNvSpPr/>
          <p:nvPr/>
        </p:nvSpPr>
        <p:spPr>
          <a:xfrm>
            <a:off x="5652120" y="3717032"/>
            <a:ext cx="3398051" cy="19055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C0FEEE2-6DA3-3818-6F58-9C9AA71E6339}"/>
              </a:ext>
            </a:extLst>
          </p:cNvPr>
          <p:cNvSpPr/>
          <p:nvPr/>
        </p:nvSpPr>
        <p:spPr>
          <a:xfrm>
            <a:off x="5520037" y="3868215"/>
            <a:ext cx="35301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Украшение</a:t>
            </a:r>
          </a:p>
          <a:p>
            <a:pPr algn="ctr"/>
            <a:r>
              <a:rPr lang="ru-RU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 новогодней </a:t>
            </a:r>
          </a:p>
          <a:p>
            <a:pPr algn="ctr"/>
            <a:r>
              <a:rPr lang="ru-RU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ёлки</a:t>
            </a:r>
          </a:p>
        </p:txBody>
      </p:sp>
    </p:spTree>
    <p:extLst>
      <p:ext uri="{BB962C8B-B14F-4D97-AF65-F5344CB8AC3E}">
        <p14:creationId xmlns:p14="http://schemas.microsoft.com/office/powerpoint/2010/main" val="3928584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нг\украшаем елку\IMG-c5997e43075da1c7f25c72b931be6c1c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318" y="548680"/>
            <a:ext cx="4111351" cy="5481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E:\нг\украшаем елку\IMG-1d1feffb35ceb15f9f8951df54f283df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35"/>
          <a:stretch/>
        </p:blipFill>
        <p:spPr bwMode="auto">
          <a:xfrm>
            <a:off x="166006" y="2852936"/>
            <a:ext cx="4405994" cy="3816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AC0D8D20-A5C0-D649-9223-44BD9C5FC90B}"/>
              </a:ext>
            </a:extLst>
          </p:cNvPr>
          <p:cNvSpPr/>
          <p:nvPr/>
        </p:nvSpPr>
        <p:spPr>
          <a:xfrm>
            <a:off x="755576" y="1484784"/>
            <a:ext cx="3664791" cy="12003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97AD4AD-34B2-4CAD-63BB-C155A1F7118C}"/>
              </a:ext>
            </a:extLst>
          </p:cNvPr>
          <p:cNvSpPr/>
          <p:nvPr/>
        </p:nvSpPr>
        <p:spPr>
          <a:xfrm>
            <a:off x="1005650" y="1484784"/>
            <a:ext cx="34147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Новогодние </a:t>
            </a:r>
          </a:p>
          <a:p>
            <a:pPr algn="ctr"/>
            <a:r>
              <a:rPr lang="ru-RU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украшения</a:t>
            </a:r>
          </a:p>
        </p:txBody>
      </p:sp>
    </p:spTree>
    <p:extLst>
      <p:ext uri="{BB962C8B-B14F-4D97-AF65-F5344CB8AC3E}">
        <p14:creationId xmlns:p14="http://schemas.microsoft.com/office/powerpoint/2010/main" val="881709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проект н.г\символ года\изображение_viber_2022-12-14_17-49-45-5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6"/>
          <a:stretch/>
        </p:blipFill>
        <p:spPr bwMode="auto">
          <a:xfrm>
            <a:off x="4966255" y="218137"/>
            <a:ext cx="3840000" cy="2671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 descr="E:\проект н.г\символ года\изображение_viber_2022-12-14_17-49-45-9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7"/>
          <a:stretch/>
        </p:blipFill>
        <p:spPr bwMode="auto">
          <a:xfrm>
            <a:off x="333706" y="177388"/>
            <a:ext cx="3840000" cy="226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2" name="Picture 4" descr="E:\проект н.г\символ года\изображение_viber_2022-12-14_17-49-46-5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72143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4" name="Picture 6" descr="E:\проект н.г\символ года\изображение_viber_2022-12-14_17-49-47-3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47"/>
          <a:stretch/>
        </p:blipFill>
        <p:spPr bwMode="auto">
          <a:xfrm>
            <a:off x="4325594" y="3772143"/>
            <a:ext cx="4737666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65DB2405-9FD1-CA11-D00C-B7A4A0D7C4A7}"/>
              </a:ext>
            </a:extLst>
          </p:cNvPr>
          <p:cNvSpPr/>
          <p:nvPr/>
        </p:nvSpPr>
        <p:spPr>
          <a:xfrm>
            <a:off x="863550" y="3004549"/>
            <a:ext cx="7032784" cy="5232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8F2B613-A3D9-50E3-BB34-6B07DC9F8612}"/>
              </a:ext>
            </a:extLst>
          </p:cNvPr>
          <p:cNvSpPr/>
          <p:nvPr/>
        </p:nvSpPr>
        <p:spPr>
          <a:xfrm>
            <a:off x="863550" y="3004549"/>
            <a:ext cx="69317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Конструирование «Символ года»</a:t>
            </a:r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95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AE38E31E-E5A7-87CA-D91E-1F27A85ED95E}"/>
              </a:ext>
            </a:extLst>
          </p:cNvPr>
          <p:cNvSpPr/>
          <p:nvPr/>
        </p:nvSpPr>
        <p:spPr>
          <a:xfrm>
            <a:off x="275415" y="69732"/>
            <a:ext cx="8208912" cy="4961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82E10F-B4CF-1173-00F0-6CAC2B5179F9}"/>
              </a:ext>
            </a:extLst>
          </p:cNvPr>
          <p:cNvSpPr txBox="1"/>
          <p:nvPr/>
        </p:nvSpPr>
        <p:spPr>
          <a:xfrm>
            <a:off x="147569" y="69732"/>
            <a:ext cx="8263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Выставка поделок  «Новогодний серпантин»</a:t>
            </a:r>
            <a:endParaRPr lang="ru-RU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" name="Рисунок 19" descr="Изображение выглядит как внутренний, несколько, разнообразие&#10;&#10;Автоматически созданное описание">
            <a:extLst>
              <a:ext uri="{FF2B5EF4-FFF2-40B4-BE49-F238E27FC236}">
                <a16:creationId xmlns:a16="http://schemas.microsoft.com/office/drawing/2014/main" xmlns="" id="{79861B03-8065-C06C-AFF4-F3B7E56EB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14" y="704253"/>
            <a:ext cx="2122336" cy="2829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01FECDF-BAB5-FE6F-5138-50C3BC2470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704253"/>
            <a:ext cx="2005961" cy="2674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Изображение выглядит как си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3C4DD4B-8B05-9921-DDED-0615924F1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09" y="3802732"/>
            <a:ext cx="2154864" cy="2873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Рисунок 31" descr="Изображение выглядит как синий, кукла&#10;&#10;Автоматически созданное описание">
            <a:extLst>
              <a:ext uri="{FF2B5EF4-FFF2-40B4-BE49-F238E27FC236}">
                <a16:creationId xmlns:a16="http://schemas.microsoft.com/office/drawing/2014/main" xmlns="" id="{88CA1579-BDCD-21B1-AA84-7F2795D765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563533"/>
            <a:ext cx="2334263" cy="3112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C1821689-E52B-8BDA-C3CF-F8E074138C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759359"/>
            <a:ext cx="2154864" cy="2873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3F6B6BD5-911B-9BE2-B88B-8769BEEF02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809" y="671878"/>
            <a:ext cx="2154864" cy="2873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736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12776"/>
            <a:ext cx="88569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Актуальность: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Самый радостный и любимый праздник детей и взрослых – это Новый год, который имеет свою историю и традиции. Время новогодних праздников – это время волшебства и таинственных превращений, время красивой, доброй сказки, которая приходит в каждый дом. Предновогодняя суета, письма Деду Морозу, украшение ёлки и долгожданные подарки под ней – все это не сравнится даже с Днем рождения. При подготовке к празднованию Нового года у детей часто возникают вопросы: а почему украшают ёлку? А Дед Мороз настоящий? А где он живёт? А подарки Дед Мороз принесёт? В течение месяца до Нового года, дети начинают думать о Дедушке Морозе. Стараются вести себя по-другому, совершать добрые поступки, думая, что за ними в окошко наблюдает Дед Мороз. Почти так же себя чувствуют и взрослые, родители детей. Рассказывают о новогодних праздниках из своего детства, также как и дети ждут подарков. Все, и млад, и стар, ждут с нетерпением встречи нового года, каждая семья занята предновогодними хлопотами. А самый главный символ новогоднего праздника - елка, с ее нарядами, украшениями.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Данный проект направлен 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приобщение детей к народным праздникам, их особенностям проведения. Дети и родители не совсем знакомы с историей Новогодней елки и праздника «Новый год», его традициями и обычаями. Разобраться в этих вопросах поможет поисково-исследовательская деятельность, осуществляемая в ходе реализации проекта «Что за праздник Новый год?». Участие детей в проекте позволит им стать непосредственными участниками подготовки к Новому году, расширит представление о традициях и обычаях празднования нового года, его сказочных персонажах, поможет им полностью окунуться в предновогоднюю бурю эмоций и впечатлений.</a:t>
            </a:r>
          </a:p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24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внутренний, набитый, материя, си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42704A6C-567E-2674-69ED-9A3206974E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3" y="958077"/>
            <a:ext cx="2367923" cy="3157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Изображение выглядит как синий, матер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3B0DAF86-B870-C8FE-BB7C-B20ABCCA7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41" y="4286488"/>
            <a:ext cx="176166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AE38E31E-E5A7-87CA-D91E-1F27A85ED95E}"/>
              </a:ext>
            </a:extLst>
          </p:cNvPr>
          <p:cNvSpPr/>
          <p:nvPr/>
        </p:nvSpPr>
        <p:spPr>
          <a:xfrm>
            <a:off x="275415" y="69732"/>
            <a:ext cx="8208912" cy="49619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D82E10F-B4CF-1173-00F0-6CAC2B5179F9}"/>
              </a:ext>
            </a:extLst>
          </p:cNvPr>
          <p:cNvSpPr txBox="1"/>
          <p:nvPr/>
        </p:nvSpPr>
        <p:spPr>
          <a:xfrm>
            <a:off x="147569" y="69732"/>
            <a:ext cx="8263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Выставка поделок  «Новогодний серпантин»</a:t>
            </a:r>
            <a:endParaRPr lang="ru-RU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21F7B2F-DE3F-E9E4-BE18-EC15893A61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53" y="4438790"/>
            <a:ext cx="2928770" cy="2196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Рисунок 23" descr="Изображение выглядит как внутренний, материя, си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D6BABE00-6BD6-7BAE-88AF-5CEF2719F0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5" b="11275"/>
          <a:stretch/>
        </p:blipFill>
        <p:spPr>
          <a:xfrm>
            <a:off x="6027379" y="4202424"/>
            <a:ext cx="2367160" cy="2444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 descr="Изображение выглядит как текст, внутренний, синий, матер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7479E09F-B902-B5A9-2A1E-BE806720F1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91" y="941519"/>
            <a:ext cx="2367160" cy="3156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15D65646-D8CC-DD2F-1938-F64667AAFC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69407"/>
            <a:ext cx="2367160" cy="3156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56206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58691" y="132914"/>
            <a:ext cx="6480720" cy="8446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D82E10F-B4CF-1173-00F0-6CAC2B5179F9}"/>
              </a:ext>
            </a:extLst>
          </p:cNvPr>
          <p:cNvSpPr txBox="1"/>
          <p:nvPr/>
        </p:nvSpPr>
        <p:spPr>
          <a:xfrm>
            <a:off x="467544" y="116632"/>
            <a:ext cx="8263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Утренник «Банкомат Деда Мороз и приключения </a:t>
            </a:r>
            <a:r>
              <a:rPr lang="ru-RU" sz="24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Дюдюки</a:t>
            </a:r>
            <a:r>
              <a:rPr lang="ru-RU" sz="24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»</a:t>
            </a:r>
            <a:endParaRPr lang="ru-RU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6" name="Picture 2" descr="C:\Users\админ\Desktop\безопасный новый год\IMG-2df57e5e0dd604c2bc7206d0b2a6ea49-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3"/>
          <a:stretch/>
        </p:blipFill>
        <p:spPr bwMode="auto">
          <a:xfrm>
            <a:off x="539552" y="1124744"/>
            <a:ext cx="7776864" cy="554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91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8174" y="1556792"/>
            <a:ext cx="85076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Цель: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Расширять представления о любимом зимнем празднике – Новом годе.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Задачи: 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 Расширить знания детей о праздновании Нового года в России.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Познакомить детей с обычаями и традициями встречи Нового года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 Развивать творческие способности детей при подготовке к празднику через изготовление поделок, разучивание танцев, стихов, чтение сказок, рассказов, рассматривание картин и иллюстраций.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 Привлекать родителей к совместной деятельности со своими детьми.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 Вызвать желание готовить подарки, сюрпризы друзьям, родным к предстоящему празднику.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6.Вызвать желание участвовать в подготовке к празднику (украшение группы, изготовление пособий, поделок, фотогазеты про Новый год) 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 Создать позитивный настрой в преддверии новогоднего праздника.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8.Создать условия для детского творчества использование разнообразных видов детской деятельности в рамках реализации проекта.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8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нг\нг игры\IMG_20221226_103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426" y="2780928"/>
            <a:ext cx="4800107" cy="360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E:\нг\нг игры\IMG_20221226_0953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672409" cy="48965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AAA9F311-4E20-B812-4B5E-7305B5E311E0}"/>
              </a:ext>
            </a:extLst>
          </p:cNvPr>
          <p:cNvSpPr/>
          <p:nvPr/>
        </p:nvSpPr>
        <p:spPr>
          <a:xfrm>
            <a:off x="4117426" y="1484784"/>
            <a:ext cx="4631038" cy="107605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DD8E4B3-AEE9-9D51-FED4-E82299EF1142}"/>
              </a:ext>
            </a:extLst>
          </p:cNvPr>
          <p:cNvSpPr/>
          <p:nvPr/>
        </p:nvSpPr>
        <p:spPr>
          <a:xfrm>
            <a:off x="4117426" y="1052736"/>
            <a:ext cx="4398960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Дидактические игры </a:t>
            </a:r>
          </a:p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«Продолжи новогодний ряд»</a:t>
            </a:r>
          </a:p>
          <a:p>
            <a:pPr algn="ctr"/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«Найди отличия»</a:t>
            </a:r>
          </a:p>
        </p:txBody>
      </p:sp>
    </p:spTree>
    <p:extLst>
      <p:ext uri="{BB962C8B-B14F-4D97-AF65-F5344CB8AC3E}">
        <p14:creationId xmlns:p14="http://schemas.microsoft.com/office/powerpoint/2010/main" val="15231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нг\нг елка\IMG_20221226_072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944" y="3832363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E:\нг\нг елка\IMG_20221223_0941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159756"/>
            <a:ext cx="2584256" cy="3445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E:\нг\нг елка\IMG_20221223_0932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1" b="26214"/>
          <a:stretch/>
        </p:blipFill>
        <p:spPr bwMode="auto">
          <a:xfrm>
            <a:off x="6197844" y="288541"/>
            <a:ext cx="2593859" cy="3251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 descr="E:\нг\нг елка\IMG_20221223_0932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34" y="295403"/>
            <a:ext cx="2459820" cy="3279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A08CDA48-5652-F7F0-4422-CB3E4FE39935}"/>
              </a:ext>
            </a:extLst>
          </p:cNvPr>
          <p:cNvSpPr/>
          <p:nvPr/>
        </p:nvSpPr>
        <p:spPr>
          <a:xfrm>
            <a:off x="500808" y="3905270"/>
            <a:ext cx="4224376" cy="255786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2A2026-7A4D-DA15-F020-FDCD77BFC3D7}"/>
              </a:ext>
            </a:extLst>
          </p:cNvPr>
          <p:cNvSpPr txBox="1"/>
          <p:nvPr/>
        </p:nvSpPr>
        <p:spPr>
          <a:xfrm>
            <a:off x="-1764704" y="4004735"/>
            <a:ext cx="89675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Экологическая акция </a:t>
            </a:r>
          </a:p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«Ёлку не руби, </a:t>
            </a:r>
          </a:p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а лучше смастери» </a:t>
            </a:r>
          </a:p>
          <a:p>
            <a:pPr algn="ctr"/>
            <a:endParaRPr lang="ru-RU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Ручной труд </a:t>
            </a:r>
          </a:p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«Новогодняя ёлка»</a:t>
            </a:r>
          </a:p>
        </p:txBody>
      </p:sp>
    </p:spTree>
    <p:extLst>
      <p:ext uri="{BB962C8B-B14F-4D97-AF65-F5344CB8AC3E}">
        <p14:creationId xmlns:p14="http://schemas.microsoft.com/office/powerpoint/2010/main" val="3777105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нг\нг акция елка\IMG_20221226_0920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67"/>
          <a:stretch/>
        </p:blipFill>
        <p:spPr bwMode="auto">
          <a:xfrm>
            <a:off x="2696193" y="3464889"/>
            <a:ext cx="3694948" cy="2495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E:\нг\нг акция елка\IMG_20221226_091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3" y="132711"/>
            <a:ext cx="2319058" cy="3092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 descr="E:\нг\нг акция елка\IMG_20221226_091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534" y="95609"/>
            <a:ext cx="2382932" cy="3177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 descr="E:\нг\нг акция елка\IMG_20221226_0910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6"/>
          <a:stretch/>
        </p:blipFill>
        <p:spPr bwMode="auto">
          <a:xfrm>
            <a:off x="176403" y="3429001"/>
            <a:ext cx="2075855" cy="2495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5" name="Picture 7" descr="E:\нг\нг акция елка\IMG_20221226_0910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84"/>
          <a:stretch/>
        </p:blipFill>
        <p:spPr bwMode="auto">
          <a:xfrm>
            <a:off x="6728947" y="3425596"/>
            <a:ext cx="2206963" cy="2522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6" name="Picture 8" descr="E:\нг\нг акция елка\IMG_20221226_091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26" y="139684"/>
            <a:ext cx="2338301" cy="3117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E1E1A960-46D3-9727-4008-E3A60D5899E7}"/>
              </a:ext>
            </a:extLst>
          </p:cNvPr>
          <p:cNvSpPr/>
          <p:nvPr/>
        </p:nvSpPr>
        <p:spPr>
          <a:xfrm>
            <a:off x="583227" y="6147605"/>
            <a:ext cx="7920880" cy="6175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1D1A37-EF33-D073-4034-27B6DDF4CE1F}"/>
              </a:ext>
            </a:extLst>
          </p:cNvPr>
          <p:cNvSpPr txBox="1"/>
          <p:nvPr/>
        </p:nvSpPr>
        <p:spPr>
          <a:xfrm>
            <a:off x="103010" y="6116060"/>
            <a:ext cx="8967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Экологическая а</a:t>
            </a:r>
            <a:r>
              <a:rPr lang="ru-RU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кция «Ёлку не руби, а лучше смастери» </a:t>
            </a:r>
          </a:p>
          <a:p>
            <a:pPr algn="ctr"/>
            <a:r>
              <a:rPr lang="ru-RU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Лепка « </a:t>
            </a:r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Новогодняя ёлка</a:t>
            </a:r>
            <a:r>
              <a:rPr lang="ru-RU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17167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нг\нг лепка дм\IMG-cbdfab63721827cd9f34afb8fb1162c8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/>
          <a:stretch/>
        </p:blipFill>
        <p:spPr bwMode="auto">
          <a:xfrm>
            <a:off x="5464986" y="3140968"/>
            <a:ext cx="349188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E:\нг\нг украшение\IMG-d77c7f7c083ccaf9853886072ab862c6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4992128" cy="3744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F25D71E9-E661-A7E1-4E2D-92FF7B25DC81}"/>
              </a:ext>
            </a:extLst>
          </p:cNvPr>
          <p:cNvSpPr/>
          <p:nvPr/>
        </p:nvSpPr>
        <p:spPr>
          <a:xfrm>
            <a:off x="1619672" y="1556792"/>
            <a:ext cx="5904656" cy="6347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BB6D1D9-29F9-64C0-7590-C2F0345B5C0D}"/>
              </a:ext>
            </a:extLst>
          </p:cNvPr>
          <p:cNvSpPr/>
          <p:nvPr/>
        </p:nvSpPr>
        <p:spPr>
          <a:xfrm>
            <a:off x="899592" y="1052736"/>
            <a:ext cx="7616794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Лепка «Дед Мороз»</a:t>
            </a:r>
          </a:p>
        </p:txBody>
      </p:sp>
    </p:spTree>
    <p:extLst>
      <p:ext uri="{BB962C8B-B14F-4D97-AF65-F5344CB8AC3E}">
        <p14:creationId xmlns:p14="http://schemas.microsoft.com/office/powerpoint/2010/main" val="3014956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проект н.г\дед мороз\изображение_viber_2022-12-14_17-48-56-5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b="8314"/>
          <a:stretch/>
        </p:blipFill>
        <p:spPr bwMode="auto">
          <a:xfrm>
            <a:off x="4803981" y="3933056"/>
            <a:ext cx="4124743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 descr="E:\проект н.г\дед мороз\изображение_viber_2022-12-14_17-48-54-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0" y="3933056"/>
            <a:ext cx="3711641" cy="2783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 descr="E:\проект н.г\дед мороз\изображение_viber_2022-12-14_17-48-54-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424" y="159109"/>
            <a:ext cx="2081961" cy="2775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5" descr="E:\проект н.г\дед мороз\изображение_viber_2022-12-14_17-48-54-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706" y="133498"/>
            <a:ext cx="2100159" cy="2800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0" name="Picture 6" descr="E:\проект н.г\дед мороз\изображение_viber_2022-12-14_17-48-55-8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8" y="174708"/>
            <a:ext cx="2100159" cy="2800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71" name="Picture 7" descr="E:\проект н.г\дед мороз\изображение_viber_2022-12-14_17-48-56-17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56" y="141739"/>
            <a:ext cx="2087799" cy="2783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1472DBB5-A717-D127-C050-CAB9BB005FAC}"/>
              </a:ext>
            </a:extLst>
          </p:cNvPr>
          <p:cNvSpPr/>
          <p:nvPr/>
        </p:nvSpPr>
        <p:spPr>
          <a:xfrm>
            <a:off x="628380" y="3126197"/>
            <a:ext cx="6827815" cy="5627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2CE0D60-FEA9-4C0B-0E9E-867AB692A5DB}"/>
              </a:ext>
            </a:extLst>
          </p:cNvPr>
          <p:cNvSpPr/>
          <p:nvPr/>
        </p:nvSpPr>
        <p:spPr>
          <a:xfrm>
            <a:off x="899592" y="3096965"/>
            <a:ext cx="65566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Конструирование «Дед Мороз»</a:t>
            </a:r>
          </a:p>
        </p:txBody>
      </p:sp>
    </p:spTree>
    <p:extLst>
      <p:ext uri="{BB962C8B-B14F-4D97-AF65-F5344CB8AC3E}">
        <p14:creationId xmlns:p14="http://schemas.microsoft.com/office/powerpoint/2010/main" val="1099567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нг\нг рисуем вилками\IMG_20221220_093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/>
          <a:stretch/>
        </p:blipFill>
        <p:spPr bwMode="auto">
          <a:xfrm>
            <a:off x="193709" y="124471"/>
            <a:ext cx="3525018" cy="3056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E:\нг\нг рисуем вилками\IMG_20221220_093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53" y="3835996"/>
            <a:ext cx="3792272" cy="284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E:\нг\нг рисуем вилками\IMG_20221220_093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366" y="146487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0" name="Picture 6" descr="E:\нг\нг рисуем вилками\IMG_20221220_0937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4" y="4118125"/>
            <a:ext cx="3359947" cy="2519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03C1ECED-A97F-03B2-FCE4-8CD4C7A196D1}"/>
              </a:ext>
            </a:extLst>
          </p:cNvPr>
          <p:cNvSpPr/>
          <p:nvPr/>
        </p:nvSpPr>
        <p:spPr>
          <a:xfrm>
            <a:off x="211814" y="3304852"/>
            <a:ext cx="8932186" cy="53740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E:\нг\нг рисовани\IMG_20221220_1130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14265"/>
          <a:stretch/>
        </p:blipFill>
        <p:spPr bwMode="auto">
          <a:xfrm>
            <a:off x="3222362" y="1326995"/>
            <a:ext cx="2373491" cy="4204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245E96B-484A-3EE4-CDAE-CBBB97AA4800}"/>
              </a:ext>
            </a:extLst>
          </p:cNvPr>
          <p:cNvSpPr/>
          <p:nvPr/>
        </p:nvSpPr>
        <p:spPr>
          <a:xfrm>
            <a:off x="503241" y="2715597"/>
            <a:ext cx="2504212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40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Рисование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FB28E7A-6A0D-321D-A09E-0DE29FE64609}"/>
              </a:ext>
            </a:extLst>
          </p:cNvPr>
          <p:cNvSpPr/>
          <p:nvPr/>
        </p:nvSpPr>
        <p:spPr>
          <a:xfrm>
            <a:off x="5538978" y="2748122"/>
            <a:ext cx="35509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ru-RU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itchFamily="34" charset="0"/>
              </a:rPr>
              <a:t>«Новогодняя ёлка»</a:t>
            </a:r>
          </a:p>
        </p:txBody>
      </p:sp>
    </p:spTree>
    <p:extLst>
      <p:ext uri="{BB962C8B-B14F-4D97-AF65-F5344CB8AC3E}">
        <p14:creationId xmlns:p14="http://schemas.microsoft.com/office/powerpoint/2010/main" val="23494864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151</Words>
  <Application>Microsoft Office PowerPoint</Application>
  <PresentationFormat>Экран (4:3)</PresentationFormat>
  <Paragraphs>53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12</cp:revision>
  <dcterms:created xsi:type="dcterms:W3CDTF">2022-12-28T01:24:40Z</dcterms:created>
  <dcterms:modified xsi:type="dcterms:W3CDTF">2022-12-30T01:09:33Z</dcterms:modified>
</cp:coreProperties>
</file>